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5143500" cy="91440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89030"/>
    <a:srgbClr val="213142"/>
    <a:srgbClr val="E65E04"/>
    <a:srgbClr val="DD5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3400"/>
    <p:restoredTop sz="96857"/>
  </p:normalViewPr>
  <p:slideViewPr>
    <p:cSldViewPr snapToGrid="0" snapToObjects="1">
      <p:cViewPr varScale="1">
        <p:scale>
          <a:sx n="81" d="100"/>
          <a:sy n="81" d="100"/>
        </p:scale>
        <p:origin x="353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5763" y="1496484"/>
            <a:ext cx="4371975" cy="3183467"/>
          </a:xfrm>
        </p:spPr>
        <p:txBody>
          <a:bodyPr anchor="b"/>
          <a:lstStyle>
            <a:lvl1pPr algn="ctr">
              <a:defRPr sz="3375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938" y="4802718"/>
            <a:ext cx="3857625" cy="2207683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172" indent="0" algn="ctr">
              <a:buNone/>
              <a:defRPr sz="1125"/>
            </a:lvl2pPr>
            <a:lvl3pPr marL="514345" indent="0" algn="ctr">
              <a:buNone/>
              <a:defRPr sz="1013"/>
            </a:lvl3pPr>
            <a:lvl4pPr marL="771517" indent="0" algn="ctr">
              <a:buNone/>
              <a:defRPr sz="900"/>
            </a:lvl4pPr>
            <a:lvl5pPr marL="1028690" indent="0" algn="ctr">
              <a:buNone/>
              <a:defRPr sz="900"/>
            </a:lvl5pPr>
            <a:lvl6pPr marL="1285862" indent="0" algn="ctr">
              <a:buNone/>
              <a:defRPr sz="900"/>
            </a:lvl6pPr>
            <a:lvl7pPr marL="1543035" indent="0" algn="ctr">
              <a:buNone/>
              <a:defRPr sz="900"/>
            </a:lvl7pPr>
            <a:lvl8pPr marL="1800207" indent="0" algn="ctr">
              <a:buNone/>
              <a:defRPr sz="900"/>
            </a:lvl8pPr>
            <a:lvl9pPr marL="2057379" indent="0" algn="ctr">
              <a:buNone/>
              <a:defRPr sz="9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D921B-230D-AB46-AF6F-A6384FC50DCA}" type="datetimeFigureOut">
              <a:rPr lang="es-CL" smtClean="0"/>
              <a:t>09-10-2024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99DFF-25B0-544F-AE41-2056F8981D9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116316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D921B-230D-AB46-AF6F-A6384FC50DCA}" type="datetimeFigureOut">
              <a:rPr lang="es-CL" smtClean="0"/>
              <a:t>09-10-2024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99DFF-25B0-544F-AE41-2056F8981D9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41124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680819" y="486836"/>
            <a:ext cx="1109067" cy="7749117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53617" y="486836"/>
            <a:ext cx="3262908" cy="77491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D921B-230D-AB46-AF6F-A6384FC50DCA}" type="datetimeFigureOut">
              <a:rPr lang="es-CL" smtClean="0"/>
              <a:t>09-10-2024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99DFF-25B0-544F-AE41-2056F8981D9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048335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D921B-230D-AB46-AF6F-A6384FC50DCA}" type="datetimeFigureOut">
              <a:rPr lang="es-CL" smtClean="0"/>
              <a:t>09-10-2024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99DFF-25B0-544F-AE41-2056F8981D9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329189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0937" y="2279655"/>
            <a:ext cx="4436269" cy="3803649"/>
          </a:xfrm>
        </p:spPr>
        <p:txBody>
          <a:bodyPr anchor="b"/>
          <a:lstStyle>
            <a:lvl1pPr>
              <a:defRPr sz="3375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0937" y="6119288"/>
            <a:ext cx="4436269" cy="2000249"/>
          </a:xfrm>
        </p:spPr>
        <p:txBody>
          <a:bodyPr/>
          <a:lstStyle>
            <a:lvl1pPr marL="0" indent="0">
              <a:buNone/>
              <a:defRPr sz="1350">
                <a:solidFill>
                  <a:schemeClr val="tx1"/>
                </a:solidFill>
              </a:defRPr>
            </a:lvl1pPr>
            <a:lvl2pPr marL="257172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45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17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69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62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3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07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379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D921B-230D-AB46-AF6F-A6384FC50DCA}" type="datetimeFigureOut">
              <a:rPr lang="es-CL" smtClean="0"/>
              <a:t>09-10-2024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99DFF-25B0-544F-AE41-2056F8981D9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491547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3615" y="2434167"/>
            <a:ext cx="2185988" cy="5801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03897" y="2434167"/>
            <a:ext cx="2185988" cy="5801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D921B-230D-AB46-AF6F-A6384FC50DCA}" type="datetimeFigureOut">
              <a:rPr lang="es-CL" smtClean="0"/>
              <a:t>09-10-2024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99DFF-25B0-544F-AE41-2056F8981D9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48503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4285" y="486838"/>
            <a:ext cx="4436269" cy="176741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4287" y="2241553"/>
            <a:ext cx="2175941" cy="1098549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2" indent="0">
              <a:buNone/>
              <a:defRPr sz="1125" b="1"/>
            </a:lvl2pPr>
            <a:lvl3pPr marL="514345" indent="0">
              <a:buNone/>
              <a:defRPr sz="1013" b="1"/>
            </a:lvl3pPr>
            <a:lvl4pPr marL="771517" indent="0">
              <a:buNone/>
              <a:defRPr sz="900" b="1"/>
            </a:lvl4pPr>
            <a:lvl5pPr marL="1028690" indent="0">
              <a:buNone/>
              <a:defRPr sz="900" b="1"/>
            </a:lvl5pPr>
            <a:lvl6pPr marL="1285862" indent="0">
              <a:buNone/>
              <a:defRPr sz="900" b="1"/>
            </a:lvl6pPr>
            <a:lvl7pPr marL="1543035" indent="0">
              <a:buNone/>
              <a:defRPr sz="900" b="1"/>
            </a:lvl7pPr>
            <a:lvl8pPr marL="1800207" indent="0">
              <a:buNone/>
              <a:defRPr sz="900" b="1"/>
            </a:lvl8pPr>
            <a:lvl9pPr marL="2057379" indent="0">
              <a:buNone/>
              <a:defRPr sz="9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4287" y="3340100"/>
            <a:ext cx="2175941" cy="4912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603898" y="2241553"/>
            <a:ext cx="2186657" cy="1098549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2" indent="0">
              <a:buNone/>
              <a:defRPr sz="1125" b="1"/>
            </a:lvl2pPr>
            <a:lvl3pPr marL="514345" indent="0">
              <a:buNone/>
              <a:defRPr sz="1013" b="1"/>
            </a:lvl3pPr>
            <a:lvl4pPr marL="771517" indent="0">
              <a:buNone/>
              <a:defRPr sz="900" b="1"/>
            </a:lvl4pPr>
            <a:lvl5pPr marL="1028690" indent="0">
              <a:buNone/>
              <a:defRPr sz="900" b="1"/>
            </a:lvl5pPr>
            <a:lvl6pPr marL="1285862" indent="0">
              <a:buNone/>
              <a:defRPr sz="900" b="1"/>
            </a:lvl6pPr>
            <a:lvl7pPr marL="1543035" indent="0">
              <a:buNone/>
              <a:defRPr sz="900" b="1"/>
            </a:lvl7pPr>
            <a:lvl8pPr marL="1800207" indent="0">
              <a:buNone/>
              <a:defRPr sz="900" b="1"/>
            </a:lvl8pPr>
            <a:lvl9pPr marL="2057379" indent="0">
              <a:buNone/>
              <a:defRPr sz="9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603898" y="3340100"/>
            <a:ext cx="2186657" cy="4912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D921B-230D-AB46-AF6F-A6384FC50DCA}" type="datetimeFigureOut">
              <a:rPr lang="es-CL" smtClean="0"/>
              <a:t>09-10-2024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99DFF-25B0-544F-AE41-2056F8981D9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178251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D921B-230D-AB46-AF6F-A6384FC50DCA}" type="datetimeFigureOut">
              <a:rPr lang="es-CL" smtClean="0"/>
              <a:t>09-10-2024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99DFF-25B0-544F-AE41-2056F8981D9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192458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D921B-230D-AB46-AF6F-A6384FC50DCA}" type="datetimeFigureOut">
              <a:rPr lang="es-CL" smtClean="0"/>
              <a:t>09-10-2024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99DFF-25B0-544F-AE41-2056F8981D9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173108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4286" y="609600"/>
            <a:ext cx="1658913" cy="21336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86658" y="1316571"/>
            <a:ext cx="2603897" cy="6498167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4286" y="2743202"/>
            <a:ext cx="1658913" cy="5082117"/>
          </a:xfrm>
        </p:spPr>
        <p:txBody>
          <a:bodyPr/>
          <a:lstStyle>
            <a:lvl1pPr marL="0" indent="0">
              <a:buNone/>
              <a:defRPr sz="900"/>
            </a:lvl1pPr>
            <a:lvl2pPr marL="257172" indent="0">
              <a:buNone/>
              <a:defRPr sz="788"/>
            </a:lvl2pPr>
            <a:lvl3pPr marL="514345" indent="0">
              <a:buNone/>
              <a:defRPr sz="675"/>
            </a:lvl3pPr>
            <a:lvl4pPr marL="771517" indent="0">
              <a:buNone/>
              <a:defRPr sz="563"/>
            </a:lvl4pPr>
            <a:lvl5pPr marL="1028690" indent="0">
              <a:buNone/>
              <a:defRPr sz="563"/>
            </a:lvl5pPr>
            <a:lvl6pPr marL="1285862" indent="0">
              <a:buNone/>
              <a:defRPr sz="563"/>
            </a:lvl6pPr>
            <a:lvl7pPr marL="1543035" indent="0">
              <a:buNone/>
              <a:defRPr sz="563"/>
            </a:lvl7pPr>
            <a:lvl8pPr marL="1800207" indent="0">
              <a:buNone/>
              <a:defRPr sz="563"/>
            </a:lvl8pPr>
            <a:lvl9pPr marL="2057379" indent="0">
              <a:buNone/>
              <a:defRPr sz="563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D921B-230D-AB46-AF6F-A6384FC50DCA}" type="datetimeFigureOut">
              <a:rPr lang="es-CL" smtClean="0"/>
              <a:t>09-10-2024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99DFF-25B0-544F-AE41-2056F8981D9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990955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4286" y="609600"/>
            <a:ext cx="1658913" cy="21336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186658" y="1316571"/>
            <a:ext cx="2603897" cy="6498167"/>
          </a:xfrm>
        </p:spPr>
        <p:txBody>
          <a:bodyPr anchor="t"/>
          <a:lstStyle>
            <a:lvl1pPr marL="0" indent="0">
              <a:buNone/>
              <a:defRPr sz="1800"/>
            </a:lvl1pPr>
            <a:lvl2pPr marL="257172" indent="0">
              <a:buNone/>
              <a:defRPr sz="1575"/>
            </a:lvl2pPr>
            <a:lvl3pPr marL="514345" indent="0">
              <a:buNone/>
              <a:defRPr sz="1350"/>
            </a:lvl3pPr>
            <a:lvl4pPr marL="771517" indent="0">
              <a:buNone/>
              <a:defRPr sz="1125"/>
            </a:lvl4pPr>
            <a:lvl5pPr marL="1028690" indent="0">
              <a:buNone/>
              <a:defRPr sz="1125"/>
            </a:lvl5pPr>
            <a:lvl6pPr marL="1285862" indent="0">
              <a:buNone/>
              <a:defRPr sz="1125"/>
            </a:lvl6pPr>
            <a:lvl7pPr marL="1543035" indent="0">
              <a:buNone/>
              <a:defRPr sz="1125"/>
            </a:lvl7pPr>
            <a:lvl8pPr marL="1800207" indent="0">
              <a:buNone/>
              <a:defRPr sz="1125"/>
            </a:lvl8pPr>
            <a:lvl9pPr marL="2057379" indent="0">
              <a:buNone/>
              <a:defRPr sz="1125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4286" y="2743202"/>
            <a:ext cx="1658913" cy="5082117"/>
          </a:xfrm>
        </p:spPr>
        <p:txBody>
          <a:bodyPr/>
          <a:lstStyle>
            <a:lvl1pPr marL="0" indent="0">
              <a:buNone/>
              <a:defRPr sz="900"/>
            </a:lvl1pPr>
            <a:lvl2pPr marL="257172" indent="0">
              <a:buNone/>
              <a:defRPr sz="788"/>
            </a:lvl2pPr>
            <a:lvl3pPr marL="514345" indent="0">
              <a:buNone/>
              <a:defRPr sz="675"/>
            </a:lvl3pPr>
            <a:lvl4pPr marL="771517" indent="0">
              <a:buNone/>
              <a:defRPr sz="563"/>
            </a:lvl4pPr>
            <a:lvl5pPr marL="1028690" indent="0">
              <a:buNone/>
              <a:defRPr sz="563"/>
            </a:lvl5pPr>
            <a:lvl6pPr marL="1285862" indent="0">
              <a:buNone/>
              <a:defRPr sz="563"/>
            </a:lvl6pPr>
            <a:lvl7pPr marL="1543035" indent="0">
              <a:buNone/>
              <a:defRPr sz="563"/>
            </a:lvl7pPr>
            <a:lvl8pPr marL="1800207" indent="0">
              <a:buNone/>
              <a:defRPr sz="563"/>
            </a:lvl8pPr>
            <a:lvl9pPr marL="2057379" indent="0">
              <a:buNone/>
              <a:defRPr sz="563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D921B-230D-AB46-AF6F-A6384FC50DCA}" type="datetimeFigureOut">
              <a:rPr lang="es-CL" smtClean="0"/>
              <a:t>09-10-2024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99DFF-25B0-544F-AE41-2056F8981D9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553066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53616" y="486838"/>
            <a:ext cx="4436269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3616" y="2434167"/>
            <a:ext cx="4436269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3615" y="8475138"/>
            <a:ext cx="1157288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0D921B-230D-AB46-AF6F-A6384FC50DCA}" type="datetimeFigureOut">
              <a:rPr lang="es-CL" smtClean="0"/>
              <a:t>09-10-2024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03785" y="8475138"/>
            <a:ext cx="1735931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632597" y="8475138"/>
            <a:ext cx="1157288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499DFF-25B0-544F-AE41-2056F8981D9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475890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514345" rtl="0" eaLnBrk="1" latinLnBrk="0" hangingPunct="1">
        <a:lnSpc>
          <a:spcPct val="90000"/>
        </a:lnSpc>
        <a:spcBef>
          <a:spcPct val="0"/>
        </a:spcBef>
        <a:buNone/>
        <a:defRPr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87" indent="-128587" algn="l" defTabSz="514345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59" indent="-128587" algn="l" defTabSz="514345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31" indent="-128587" algn="l" defTabSz="514345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104" indent="-128587" algn="l" defTabSz="514345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77" indent="-128587" algn="l" defTabSz="514345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49" indent="-128587" algn="l" defTabSz="514345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21" indent="-128587" algn="l" defTabSz="514345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794" indent="-128587" algn="l" defTabSz="514345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66" indent="-128587" algn="l" defTabSz="514345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4345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2" algn="l" defTabSz="514345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45" algn="l" defTabSz="514345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17" algn="l" defTabSz="514345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690" algn="l" defTabSz="514345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62" algn="l" defTabSz="514345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35" algn="l" defTabSz="514345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07" algn="l" defTabSz="514345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379" algn="l" defTabSz="514345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visitantes@expovivienda.cl" TargetMode="External"/><Relationship Id="rId7" Type="http://schemas.openxmlformats.org/officeDocument/2006/relationships/image" Target="../media/image3.sv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hyperlink" Target="https://www.expovivienda.cl/adquiere-tu-entrada/" TargetMode="External"/><Relationship Id="rId4" Type="http://schemas.openxmlformats.org/officeDocument/2006/relationships/hyperlink" Target="http://www.expovivienda.cl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: una sola esquina redondeada 7">
            <a:extLst>
              <a:ext uri="{FF2B5EF4-FFF2-40B4-BE49-F238E27FC236}">
                <a16:creationId xmlns:a16="http://schemas.microsoft.com/office/drawing/2014/main" id="{90E6D765-1B9C-BBC0-9352-309575C9B8B6}"/>
              </a:ext>
            </a:extLst>
          </p:cNvPr>
          <p:cNvSpPr/>
          <p:nvPr/>
        </p:nvSpPr>
        <p:spPr>
          <a:xfrm flipH="1">
            <a:off x="280637" y="6625100"/>
            <a:ext cx="4582225" cy="585223"/>
          </a:xfrm>
          <a:prstGeom prst="round1Rect">
            <a:avLst>
              <a:gd name="adj" fmla="val 50000"/>
            </a:avLst>
          </a:prstGeom>
          <a:solidFill>
            <a:srgbClr val="21314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D586DC22-DAED-C347-89E9-A72B89F9F73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67374" y="4084496"/>
            <a:ext cx="4408753" cy="476610"/>
          </a:xfrm>
        </p:spPr>
        <p:txBody>
          <a:bodyPr>
            <a:noAutofit/>
          </a:bodyPr>
          <a:lstStyle/>
          <a:p>
            <a:pPr>
              <a:lnSpc>
                <a:spcPct val="110000"/>
              </a:lnSpc>
              <a:spcBef>
                <a:spcPts val="300"/>
              </a:spcBef>
            </a:pPr>
            <a:r>
              <a:rPr lang="es-CL" sz="800" b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Tiene el agrado de invitarte a visitar Expo Vivienda 2024, la exhibición inmobiliaria y de financiamiento más importante de Chile a realizarse del 8 al 10 de noviembre en </a:t>
            </a:r>
            <a:r>
              <a:rPr lang="es-CL" sz="800" b="1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Metropolitan</a:t>
            </a:r>
            <a:r>
              <a:rPr lang="es-CL" sz="800" b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Santiago, </a:t>
            </a:r>
            <a:r>
              <a:rPr lang="es-ES" sz="800" b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Av. San Josemaría Escrivá de </a:t>
            </a:r>
            <a:r>
              <a:rPr lang="es-ES" sz="800" b="1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Balager</a:t>
            </a:r>
            <a:r>
              <a:rPr lang="es-ES" sz="800" b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5600</a:t>
            </a:r>
            <a:endParaRPr lang="es-CL" sz="800" b="1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ubtítulo 2">
            <a:extLst>
              <a:ext uri="{FF2B5EF4-FFF2-40B4-BE49-F238E27FC236}">
                <a16:creationId xmlns:a16="http://schemas.microsoft.com/office/drawing/2014/main" id="{B63D91B8-8BE4-544F-8809-FD563C38F092}"/>
              </a:ext>
            </a:extLst>
          </p:cNvPr>
          <p:cNvSpPr txBox="1">
            <a:spLocks/>
          </p:cNvSpPr>
          <p:nvPr/>
        </p:nvSpPr>
        <p:spPr>
          <a:xfrm>
            <a:off x="373244" y="3584434"/>
            <a:ext cx="4381810" cy="23349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ctr" defTabSz="514350" rtl="0" eaLnBrk="1" latinLnBrk="0" hangingPunct="1">
              <a:lnSpc>
                <a:spcPct val="90000"/>
              </a:lnSpc>
              <a:spcBef>
                <a:spcPts val="563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57175" indent="0" algn="ctr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None/>
              <a:defRPr sz="11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14350" indent="0" algn="ctr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None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71525" indent="0" algn="ctr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8700" indent="0" algn="ctr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85875" indent="0" algn="ctr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43050" indent="0" algn="ctr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00225" indent="0" algn="ctr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057400" indent="0" algn="ctr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200" b="1" dirty="0">
                <a:solidFill>
                  <a:srgbClr val="21314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NOMBRE/LOGO EMPRESA</a:t>
            </a:r>
          </a:p>
        </p:txBody>
      </p:sp>
      <p:sp>
        <p:nvSpPr>
          <p:cNvPr id="10" name="Subtítulo 2">
            <a:extLst>
              <a:ext uri="{FF2B5EF4-FFF2-40B4-BE49-F238E27FC236}">
                <a16:creationId xmlns:a16="http://schemas.microsoft.com/office/drawing/2014/main" id="{20A4DB1F-0107-7446-90E1-18B14A4AC134}"/>
              </a:ext>
            </a:extLst>
          </p:cNvPr>
          <p:cNvSpPr txBox="1">
            <a:spLocks/>
          </p:cNvSpPr>
          <p:nvPr/>
        </p:nvSpPr>
        <p:spPr>
          <a:xfrm>
            <a:off x="280638" y="6332408"/>
            <a:ext cx="4582227" cy="18982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514350" rtl="0" eaLnBrk="1" latinLnBrk="0" hangingPunct="1">
              <a:lnSpc>
                <a:spcPct val="90000"/>
              </a:lnSpc>
              <a:spcBef>
                <a:spcPts val="563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57175" indent="0" algn="ctr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None/>
              <a:defRPr sz="11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14350" indent="0" algn="ctr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None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71525" indent="0" algn="ctr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8700" indent="0" algn="ctr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85875" indent="0" algn="ctr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43050" indent="0" algn="ctr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00225" indent="0" algn="ctr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057400" indent="0" algn="ctr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300"/>
              </a:spcBef>
            </a:pPr>
            <a:r>
              <a:rPr lang="es-CL" sz="800" b="1" dirty="0">
                <a:solidFill>
                  <a:srgbClr val="21314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¿Necesitas ayuda? Contáctanos aquí </a:t>
            </a:r>
            <a:r>
              <a:rPr lang="es-CL" sz="800" b="1" dirty="0">
                <a:solidFill>
                  <a:srgbClr val="213142"/>
                </a:solidFill>
                <a:latin typeface="Arial" panose="020B060402020202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visitantes@expovivienda.cl</a:t>
            </a:r>
            <a:r>
              <a:rPr lang="es-CL" sz="800" b="1" dirty="0">
                <a:solidFill>
                  <a:srgbClr val="21314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• </a:t>
            </a:r>
            <a:r>
              <a:rPr lang="es-CL" sz="800" b="1" dirty="0">
                <a:solidFill>
                  <a:srgbClr val="213142"/>
                </a:solidFill>
                <a:latin typeface="Arial" panose="020B0604020202020204" pitchFamily="34" charset="0"/>
                <a:cs typeface="Arial" panose="020B0604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www.expovivienda.cl</a:t>
            </a:r>
            <a:r>
              <a:rPr lang="es-CL" sz="800" b="1" dirty="0">
                <a:solidFill>
                  <a:srgbClr val="21314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28" name="Subtítulo 2">
            <a:extLst>
              <a:ext uri="{FF2B5EF4-FFF2-40B4-BE49-F238E27FC236}">
                <a16:creationId xmlns:a16="http://schemas.microsoft.com/office/drawing/2014/main" id="{DC2B057B-5E03-2442-9E26-96A6EB8D3DFC}"/>
              </a:ext>
            </a:extLst>
          </p:cNvPr>
          <p:cNvSpPr txBox="1">
            <a:spLocks/>
          </p:cNvSpPr>
          <p:nvPr/>
        </p:nvSpPr>
        <p:spPr>
          <a:xfrm>
            <a:off x="953893" y="5280574"/>
            <a:ext cx="3235714" cy="41364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514350" rtl="0" eaLnBrk="1" latinLnBrk="0" hangingPunct="1">
              <a:lnSpc>
                <a:spcPct val="90000"/>
              </a:lnSpc>
              <a:spcBef>
                <a:spcPts val="563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57175" indent="0" algn="ctr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None/>
              <a:defRPr sz="11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14350" indent="0" algn="ctr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None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71525" indent="0" algn="ctr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8700" indent="0" algn="ctr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85875" indent="0" algn="ctr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43050" indent="0" algn="ctr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00225" indent="0" algn="ctr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057400" indent="0" algn="ctr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300"/>
              </a:spcBef>
            </a:pPr>
            <a:r>
              <a:rPr lang="es-CL" sz="1000" b="1" dirty="0">
                <a:solidFill>
                  <a:srgbClr val="21314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 CÓDIGO DE INVITACIÓN LIBERADA ES:</a:t>
            </a:r>
          </a:p>
          <a:p>
            <a:pPr>
              <a:lnSpc>
                <a:spcPct val="100000"/>
              </a:lnSpc>
              <a:spcBef>
                <a:spcPts val="300"/>
              </a:spcBef>
            </a:pPr>
            <a:r>
              <a:rPr lang="es-CL" sz="1200" b="1" dirty="0">
                <a:solidFill>
                  <a:srgbClr val="D8903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XXXXX</a:t>
            </a:r>
          </a:p>
        </p:txBody>
      </p:sp>
      <p:sp>
        <p:nvSpPr>
          <p:cNvPr id="32" name="Rectángulo 31">
            <a:extLst>
              <a:ext uri="{FF2B5EF4-FFF2-40B4-BE49-F238E27FC236}">
                <a16:creationId xmlns:a16="http://schemas.microsoft.com/office/drawing/2014/main" id="{28DAF270-8F66-9E42-B4F0-7AB20142DAD1}"/>
              </a:ext>
            </a:extLst>
          </p:cNvPr>
          <p:cNvSpPr/>
          <p:nvPr/>
        </p:nvSpPr>
        <p:spPr>
          <a:xfrm>
            <a:off x="524578" y="4727540"/>
            <a:ext cx="4094344" cy="5463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L" sz="900" b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Para validar tu invitación liberada debes registrarte e ingresar el código de cortesía en el siguiente link:</a:t>
            </a:r>
          </a:p>
          <a:p>
            <a:pPr algn="ctr">
              <a:spcBef>
                <a:spcPts val="300"/>
              </a:spcBef>
            </a:pPr>
            <a:r>
              <a:rPr lang="es-CL" sz="900" b="1" dirty="0">
                <a:solidFill>
                  <a:srgbClr val="D89030"/>
                </a:solidFill>
                <a:latin typeface="Arial" panose="020B0604020202020204" pitchFamily="34" charset="0"/>
                <a:cs typeface="Arial" panose="020B060402020202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https://www.expovivienda.cl/adquiere-tu-entrada/</a:t>
            </a:r>
            <a:endParaRPr lang="es-CL" sz="900" b="1" dirty="0">
              <a:solidFill>
                <a:srgbClr val="D8903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ubtítulo 2">
            <a:extLst>
              <a:ext uri="{FF2B5EF4-FFF2-40B4-BE49-F238E27FC236}">
                <a16:creationId xmlns:a16="http://schemas.microsoft.com/office/drawing/2014/main" id="{4BBA638C-0A8C-EE56-32FF-B464ADC81BF8}"/>
              </a:ext>
            </a:extLst>
          </p:cNvPr>
          <p:cNvSpPr txBox="1">
            <a:spLocks/>
          </p:cNvSpPr>
          <p:nvPr/>
        </p:nvSpPr>
        <p:spPr>
          <a:xfrm>
            <a:off x="421933" y="2752063"/>
            <a:ext cx="4299635" cy="51525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514345" rtl="0" eaLnBrk="1" latinLnBrk="0" hangingPunct="1">
              <a:lnSpc>
                <a:spcPct val="90000"/>
              </a:lnSpc>
              <a:spcBef>
                <a:spcPts val="563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57172" indent="0" algn="ctr" defTabSz="514345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None/>
              <a:defRPr sz="11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14345" indent="0" algn="ctr" defTabSz="514345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None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71517" indent="0" algn="ctr" defTabSz="514345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8690" indent="0" algn="ctr" defTabSz="514345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85862" indent="0" algn="ctr" defTabSz="514345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43035" indent="0" algn="ctr" defTabSz="514345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00207" indent="0" algn="ctr" defTabSz="514345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057379" indent="0" algn="ctr" defTabSz="514345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200"/>
              </a:spcBef>
            </a:pPr>
            <a:r>
              <a:rPr lang="es-ES" sz="800" b="1" dirty="0">
                <a:solidFill>
                  <a:srgbClr val="21314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¿Estás listo para encontrar la propiedad de tus sueños?</a:t>
            </a:r>
          </a:p>
          <a:p>
            <a:pPr>
              <a:lnSpc>
                <a:spcPct val="100000"/>
              </a:lnSpc>
              <a:spcBef>
                <a:spcPts val="200"/>
              </a:spcBef>
            </a:pPr>
            <a:r>
              <a:rPr lang="es-ES" sz="800" b="1" dirty="0">
                <a:solidFill>
                  <a:srgbClr val="21314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 invitamos a Expo Vivienda 2024, la feria inmobiliaria más esperada del año para todos aquellos que buscan comprar y/o invertir.</a:t>
            </a:r>
            <a:endParaRPr lang="es-CL" sz="800" b="1" dirty="0">
              <a:solidFill>
                <a:srgbClr val="21314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Subtítulo 2">
            <a:extLst>
              <a:ext uri="{FF2B5EF4-FFF2-40B4-BE49-F238E27FC236}">
                <a16:creationId xmlns:a16="http://schemas.microsoft.com/office/drawing/2014/main" id="{4E31E2F8-45E8-814E-9140-97D915E7D319}"/>
              </a:ext>
            </a:extLst>
          </p:cNvPr>
          <p:cNvSpPr txBox="1">
            <a:spLocks/>
          </p:cNvSpPr>
          <p:nvPr/>
        </p:nvSpPr>
        <p:spPr>
          <a:xfrm>
            <a:off x="563227" y="5856259"/>
            <a:ext cx="4017046" cy="44118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514350" rtl="0" eaLnBrk="1" latinLnBrk="0" hangingPunct="1">
              <a:lnSpc>
                <a:spcPct val="90000"/>
              </a:lnSpc>
              <a:spcBef>
                <a:spcPts val="563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57175" indent="0" algn="ctr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None/>
              <a:defRPr sz="11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14350" indent="0" algn="ctr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None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71525" indent="0" algn="ctr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8700" indent="0" algn="ctr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85875" indent="0" algn="ctr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43050" indent="0" algn="ctr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00225" indent="0" algn="ctr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057400" indent="0" algn="ctr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200"/>
              </a:spcBef>
            </a:pPr>
            <a:r>
              <a:rPr lang="es-CL" sz="800" b="1" dirty="0">
                <a:solidFill>
                  <a:srgbClr val="21314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Una vez registrado, recibirás en tu correo electrónico </a:t>
            </a:r>
            <a:r>
              <a:rPr lang="es-ES" sz="800" b="1" dirty="0">
                <a:solidFill>
                  <a:srgbClr val="21314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 QR que debes presentar el día de tu visita en el acceso de Expo Vivienda 2024</a:t>
            </a:r>
          </a:p>
          <a:p>
            <a:pPr>
              <a:lnSpc>
                <a:spcPct val="100000"/>
              </a:lnSpc>
              <a:spcBef>
                <a:spcPts val="200"/>
              </a:spcBef>
            </a:pPr>
            <a:r>
              <a:rPr lang="es-ES" sz="800" b="1" dirty="0">
                <a:solidFill>
                  <a:srgbClr val="21314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(Ticket válido por 1 día)</a:t>
            </a:r>
            <a:endParaRPr lang="es-CL" sz="800" b="1" dirty="0">
              <a:solidFill>
                <a:srgbClr val="21314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49F9672F-AB22-76A1-B924-A6E44495C223}"/>
              </a:ext>
            </a:extLst>
          </p:cNvPr>
          <p:cNvSpPr txBox="1"/>
          <p:nvPr/>
        </p:nvSpPr>
        <p:spPr>
          <a:xfrm>
            <a:off x="1544817" y="6682561"/>
            <a:ext cx="31445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BUSES DE ACERCAMIENTO EXPO VIVIENDA</a:t>
            </a:r>
          </a:p>
          <a:p>
            <a:pPr algn="ctr"/>
            <a:r>
              <a:rPr lang="es-CL" sz="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Contaremos con buses de acercamiento gratuitos desde estación Metro Tobalaba (salida MUT frente a “Preunic”)</a:t>
            </a:r>
            <a:endParaRPr lang="es-CL" sz="800" dirty="0">
              <a:solidFill>
                <a:schemeClr val="bg1"/>
              </a:solidFill>
            </a:endParaRPr>
          </a:p>
        </p:txBody>
      </p:sp>
      <p:pic>
        <p:nvPicPr>
          <p:cNvPr id="13" name="Gráfico 12" descr="Autobús con relleno sólido">
            <a:extLst>
              <a:ext uri="{FF2B5EF4-FFF2-40B4-BE49-F238E27FC236}">
                <a16:creationId xmlns:a16="http://schemas.microsoft.com/office/drawing/2014/main" id="{95D0F122-CB71-E678-9E78-D46FD4A3A1DE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626745" y="6569313"/>
            <a:ext cx="796290" cy="695483"/>
          </a:xfrm>
          <a:prstGeom prst="rect">
            <a:avLst/>
          </a:prstGeom>
        </p:spPr>
      </p:pic>
      <p:sp>
        <p:nvSpPr>
          <p:cNvPr id="7" name="Rectángulo: una sola esquina redondeada 6">
            <a:extLst>
              <a:ext uri="{FF2B5EF4-FFF2-40B4-BE49-F238E27FC236}">
                <a16:creationId xmlns:a16="http://schemas.microsoft.com/office/drawing/2014/main" id="{331A9B4C-7F6E-0D72-E61A-367F4873EFAC}"/>
              </a:ext>
            </a:extLst>
          </p:cNvPr>
          <p:cNvSpPr/>
          <p:nvPr/>
        </p:nvSpPr>
        <p:spPr>
          <a:xfrm flipH="1">
            <a:off x="280638" y="4662524"/>
            <a:ext cx="4582226" cy="1113223"/>
          </a:xfrm>
          <a:prstGeom prst="round1Rect">
            <a:avLst>
              <a:gd name="adj" fmla="val 24196"/>
            </a:avLst>
          </a:prstGeom>
          <a:noFill/>
          <a:ln w="19050">
            <a:solidFill>
              <a:srgbClr val="D89030"/>
            </a:solidFill>
            <a:prstDash val="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3983385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1316</TotalTime>
  <Words>190</Words>
  <Application>Microsoft Office PowerPoint</Application>
  <PresentationFormat>Presentación en pantalla (16:9)</PresentationFormat>
  <Paragraphs>13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Gladys AHUMADA</dc:creator>
  <cp:lastModifiedBy>Claudio Botarro</cp:lastModifiedBy>
  <cp:revision>51</cp:revision>
  <dcterms:created xsi:type="dcterms:W3CDTF">2020-10-28T15:33:59Z</dcterms:created>
  <dcterms:modified xsi:type="dcterms:W3CDTF">2024-10-09T13:31:39Z</dcterms:modified>
</cp:coreProperties>
</file>